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300" r:id="rId4"/>
    <p:sldId id="265" r:id="rId5"/>
    <p:sldId id="266" r:id="rId6"/>
    <p:sldId id="267" r:id="rId7"/>
    <p:sldId id="26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7" r:id="rId24"/>
    <p:sldId id="288" r:id="rId25"/>
    <p:sldId id="289" r:id="rId26"/>
    <p:sldId id="301" r:id="rId27"/>
    <p:sldId id="290" r:id="rId28"/>
    <p:sldId id="291" r:id="rId29"/>
    <p:sldId id="292" r:id="rId30"/>
    <p:sldId id="294" r:id="rId31"/>
    <p:sldId id="293" r:id="rId32"/>
    <p:sldId id="295" r:id="rId33"/>
    <p:sldId id="296" r:id="rId34"/>
    <p:sldId id="299" r:id="rId35"/>
    <p:sldId id="298" r:id="rId36"/>
    <p:sldId id="261" r:id="rId3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tte.Jung" initials="J" lastIdx="11" clrIdx="0">
    <p:extLst>
      <p:ext uri="{19B8F6BF-5375-455C-9EA6-DF929625EA0E}">
        <p15:presenceInfo xmlns:p15="http://schemas.microsoft.com/office/powerpoint/2012/main" userId="Jeannette.J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14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04T15:01:44.05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  <inkml:trace contextRef="#ctx0" brushRef="#br0" timeOffset="449.088">1 1,'0'0</inkml:trace>
  <inkml:trace contextRef="#ctx0" brushRef="#br0" timeOffset="625.37">1 1,'0'0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2FF9E-6495-4A0C-AC57-ED7D9A2CD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669" y="1122363"/>
            <a:ext cx="6805246" cy="2387600"/>
          </a:xfrm>
        </p:spPr>
        <p:txBody>
          <a:bodyPr anchor="b"/>
          <a:lstStyle>
            <a:lvl1pPr algn="r">
              <a:defRPr sz="4400"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460398-127C-4782-92D1-9C77BA642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3602038"/>
            <a:ext cx="6805246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6020ED83-23A6-4894-98D8-F7900A210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58F4619-8A2C-891D-68E2-9140EA960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0" y="2013437"/>
            <a:ext cx="3367942" cy="2520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9F6F867-3317-CC54-889B-87BA11227DF3}"/>
              </a:ext>
            </a:extLst>
          </p:cNvPr>
          <p:cNvSpPr/>
          <p:nvPr/>
        </p:nvSpPr>
        <p:spPr>
          <a:xfrm>
            <a:off x="606669" y="6251331"/>
            <a:ext cx="1268699" cy="58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6DD1C201-A678-46D0-2A82-558BB5669F02}"/>
              </a:ext>
            </a:extLst>
          </p:cNvPr>
          <p:cNvCxnSpPr/>
          <p:nvPr/>
        </p:nvCxnSpPr>
        <p:spPr>
          <a:xfrm>
            <a:off x="8002508" y="1125419"/>
            <a:ext cx="0" cy="4140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A63C6B57-7CBF-C999-76D7-85E4F496EFD9}"/>
              </a:ext>
            </a:extLst>
          </p:cNvPr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oogle Shape;112;gfec63d569a_0_21">
            <a:extLst>
              <a:ext uri="{FF2B5EF4-FFF2-40B4-BE49-F238E27FC236}">
                <a16:creationId xmlns:a16="http://schemas.microsoft.com/office/drawing/2014/main" id="{BDDB01E7-A5CA-5B29-71E4-5D173E04579A}"/>
              </a:ext>
            </a:extLst>
          </p:cNvPr>
          <p:cNvSpPr txBox="1"/>
          <p:nvPr/>
        </p:nvSpPr>
        <p:spPr>
          <a:xfrm>
            <a:off x="0" y="6392005"/>
            <a:ext cx="121920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Freiheit 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Symbol" panose="05050102010706020507" pitchFamily="18" charset="2"/>
              </a:rPr>
              <a:t>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 Gleichheit 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Symbol" panose="05050102010706020507" pitchFamily="18" charset="2"/>
              </a:rPr>
              <a:t>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 Gerechtigkeit 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Symbol" panose="05050102010706020507" pitchFamily="18" charset="2"/>
              </a:rPr>
              <a:t>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 Toleranz 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Symbol" panose="05050102010706020507" pitchFamily="18" charset="2"/>
              </a:rPr>
              <a:t>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 Solidarität 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Symbol" panose="05050102010706020507" pitchFamily="18" charset="2"/>
              </a:rPr>
              <a:t></a:t>
            </a:r>
            <a:r>
              <a:rPr lang="de-DE" sz="1200" b="0" i="0" u="none" strike="noStrike" cap="none" dirty="0">
                <a:solidFill>
                  <a:schemeClr val="bg1"/>
                </a:solidFill>
                <a:latin typeface="Futura Md BT" panose="020B0602020204020303" pitchFamily="34" charset="0"/>
                <a:ea typeface="Calibri"/>
                <a:cs typeface="Calibri"/>
                <a:sym typeface="Calibri"/>
              </a:rPr>
              <a:t> Emanzipation</a:t>
            </a:r>
            <a:endParaRPr sz="1050" b="0" i="0" u="none" strike="noStrike" cap="none" dirty="0">
              <a:solidFill>
                <a:schemeClr val="bg1"/>
              </a:solidFill>
              <a:latin typeface="Futura Md BT" panose="020B0602020204020303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00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_Werte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2FF9E-6495-4A0C-AC57-ED7D9A2CD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669" y="1122363"/>
            <a:ext cx="6805246" cy="2387600"/>
          </a:xfrm>
        </p:spPr>
        <p:txBody>
          <a:bodyPr anchor="b"/>
          <a:lstStyle>
            <a:lvl1pPr algn="r">
              <a:defRPr sz="4400"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460398-127C-4782-92D1-9C77BA642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3602038"/>
            <a:ext cx="6805246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6020ED83-23A6-4894-98D8-F7900A210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58F4619-8A2C-891D-68E2-9140EA960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30" y="2013437"/>
            <a:ext cx="3367942" cy="2520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9F6F867-3317-CC54-889B-87BA11227DF3}"/>
              </a:ext>
            </a:extLst>
          </p:cNvPr>
          <p:cNvSpPr/>
          <p:nvPr/>
        </p:nvSpPr>
        <p:spPr>
          <a:xfrm>
            <a:off x="606669" y="6251331"/>
            <a:ext cx="1268699" cy="580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6DD1C201-A678-46D0-2A82-558BB5669F02}"/>
              </a:ext>
            </a:extLst>
          </p:cNvPr>
          <p:cNvCxnSpPr/>
          <p:nvPr/>
        </p:nvCxnSpPr>
        <p:spPr>
          <a:xfrm>
            <a:off x="8002508" y="1125419"/>
            <a:ext cx="0" cy="4140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6235769-4052-5804-4F4E-982449369C19}"/>
              </a:ext>
            </a:extLst>
          </p:cNvPr>
          <p:cNvGrpSpPr/>
          <p:nvPr userDrawn="1"/>
        </p:nvGrpSpPr>
        <p:grpSpPr>
          <a:xfrm>
            <a:off x="8793" y="6206854"/>
            <a:ext cx="12183207" cy="645771"/>
            <a:chOff x="8793" y="6206854"/>
            <a:chExt cx="12183207" cy="645771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CC75DB85-9FAC-85A2-12ED-20BBE646F2E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b="16590"/>
            <a:stretch/>
          </p:blipFill>
          <p:spPr>
            <a:xfrm>
              <a:off x="8793" y="6206854"/>
              <a:ext cx="5750168" cy="645771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18821DA0-86B3-004F-0D42-FBBD369B92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b="16590"/>
            <a:stretch/>
          </p:blipFill>
          <p:spPr>
            <a:xfrm>
              <a:off x="3482478" y="6206854"/>
              <a:ext cx="5750168" cy="645771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70A627C-D5F0-E8F4-7D02-B6212E43CC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r="9106" b="16590"/>
            <a:stretch/>
          </p:blipFill>
          <p:spPr>
            <a:xfrm>
              <a:off x="6965461" y="6206854"/>
              <a:ext cx="5226539" cy="6457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5555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EC603B-53DC-F2E5-9BE5-30ECF2DB14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E0CE85-2B49-3B0C-66D3-45C51E604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2573731-967A-288C-4726-545559D1B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6000" y="1122363"/>
            <a:ext cx="7200000" cy="2387600"/>
          </a:xfrm>
        </p:spPr>
        <p:txBody>
          <a:bodyPr anchor="b"/>
          <a:lstStyle>
            <a:lvl1pPr algn="ctr">
              <a:defRPr sz="4400"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17EF884F-222D-F118-3E8A-71460AACB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6000" y="3602038"/>
            <a:ext cx="7200000" cy="1655762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9876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D2038-3DBD-4B77-9D97-1280D2C0D0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4627562" y="2798762"/>
            <a:ext cx="10515600" cy="1260475"/>
          </a:xfrm>
        </p:spPr>
        <p:txBody>
          <a:bodyPr anchor="ctr">
            <a:noAutofit/>
          </a:bodyPr>
          <a:lstStyle>
            <a:lvl1pPr algn="ctr">
              <a:defRPr sz="4000"/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B1B102-936A-4427-9ECA-5CBD6C2E80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F43FF2-D67B-4EA1-8782-D50734CA6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13BDA70-BF38-41BA-9F5E-104F96EE3A2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E9D40D6-B912-4848-940E-4E88F93758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28271" y="634471"/>
            <a:ext cx="8975725" cy="5410200"/>
          </a:xfrm>
        </p:spPr>
        <p:txBody>
          <a:bodyPr/>
          <a:lstStyle>
            <a:lvl1pPr>
              <a:defRPr>
                <a:latin typeface="Futura Bk BT" panose="020B0502020204020303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9">
            <a:extLst>
              <a:ext uri="{FF2B5EF4-FFF2-40B4-BE49-F238E27FC236}">
                <a16:creationId xmlns:a16="http://schemas.microsoft.com/office/drawing/2014/main" id="{64BA3954-D52D-89D8-0333-D27C7160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4003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C9329-E996-43DD-A31A-6E6DC40C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533"/>
            <a:ext cx="10515600" cy="383713"/>
          </a:xfrm>
        </p:spPr>
        <p:txBody>
          <a:bodyPr anchor="t">
            <a:noAutofit/>
          </a:bodyPr>
          <a:lstStyle>
            <a:lvl1pPr>
              <a:defRPr sz="2200">
                <a:solidFill>
                  <a:srgbClr val="C0000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CD1DB2-E652-43B3-A6C7-50E375059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87"/>
            <a:ext cx="10515600" cy="466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4DBF6-689E-4CFB-86CE-8DD6D9C6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9AEBDC-A5C7-468E-BBB3-F6135FF5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13BDA70-BF38-41BA-9F5E-104F96EE3A2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77D3F32C-538A-4B4C-A05E-E2A66ECEAB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6246"/>
            <a:ext cx="10515599" cy="372929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platzhalter 9">
            <a:extLst>
              <a:ext uri="{FF2B5EF4-FFF2-40B4-BE49-F238E27FC236}">
                <a16:creationId xmlns:a16="http://schemas.microsoft.com/office/drawing/2014/main" id="{785F4959-828D-2DFB-47EE-2C6A71D9B2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8233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_Werte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3945253-9F4A-6E02-D43E-FF13579D52F0}"/>
              </a:ext>
            </a:extLst>
          </p:cNvPr>
          <p:cNvGrpSpPr/>
          <p:nvPr userDrawn="1"/>
        </p:nvGrpSpPr>
        <p:grpSpPr>
          <a:xfrm>
            <a:off x="8793" y="6206854"/>
            <a:ext cx="12183207" cy="645771"/>
            <a:chOff x="8793" y="6206854"/>
            <a:chExt cx="12183207" cy="645771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3FC3463A-56D7-DC27-21F1-9600F0F51EF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b="16590"/>
            <a:stretch/>
          </p:blipFill>
          <p:spPr>
            <a:xfrm>
              <a:off x="8793" y="6206854"/>
              <a:ext cx="5750168" cy="645771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E2914BDE-2226-5E6C-A9A8-770F522B169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b="16590"/>
            <a:stretch/>
          </p:blipFill>
          <p:spPr>
            <a:xfrm>
              <a:off x="3482478" y="6206854"/>
              <a:ext cx="5750168" cy="645771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C426A7C1-DF10-F82A-42EE-B69C1D0DC5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4136" r="9106" b="16590"/>
            <a:stretch/>
          </p:blipFill>
          <p:spPr>
            <a:xfrm>
              <a:off x="6965461" y="6206854"/>
              <a:ext cx="5226539" cy="645771"/>
            </a:xfrm>
            <a:prstGeom prst="rect">
              <a:avLst/>
            </a:prstGeom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E4C9329-E996-43DD-A31A-6E6DC40C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533"/>
            <a:ext cx="10515600" cy="383713"/>
          </a:xfrm>
        </p:spPr>
        <p:txBody>
          <a:bodyPr anchor="t">
            <a:noAutofit/>
          </a:bodyPr>
          <a:lstStyle>
            <a:lvl1pPr>
              <a:defRPr sz="2200">
                <a:solidFill>
                  <a:srgbClr val="C0000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CD1DB2-E652-43B3-A6C7-50E375059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87"/>
            <a:ext cx="10515600" cy="4664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4DBF6-689E-4CFB-86CE-8DD6D9C6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9AEBDC-A5C7-468E-BBB3-F6135FF5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13BDA70-BF38-41BA-9F5E-104F96EE3A2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77D3F32C-538A-4B4C-A05E-E2A66ECEAB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6246"/>
            <a:ext cx="10515599" cy="372929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platzhalter 9">
            <a:extLst>
              <a:ext uri="{FF2B5EF4-FFF2-40B4-BE49-F238E27FC236}">
                <a16:creationId xmlns:a16="http://schemas.microsoft.com/office/drawing/2014/main" id="{785F4959-828D-2DFB-47EE-2C6A71D9B2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55691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2F1BC-5487-4212-A761-22272BCBD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2888"/>
            <a:ext cx="5181600" cy="46640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D43D80-8666-48A7-B7BB-BC664ABC4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2525"/>
            <a:ext cx="5181600" cy="4674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DD13A9-DD6A-4BF0-A0EF-65940ED7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8DCE2F-7181-4BF6-A5E3-9CF52567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E6380F83-5668-444E-9B2C-3D863547EF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6246"/>
            <a:ext cx="10515599" cy="372929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2048CC2-2B58-4646-AAC7-E52D5899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533"/>
            <a:ext cx="10515600" cy="383713"/>
          </a:xfrm>
        </p:spPr>
        <p:txBody>
          <a:bodyPr anchor="t">
            <a:noAutofit/>
          </a:bodyPr>
          <a:lstStyle>
            <a:lvl1pPr>
              <a:defRPr sz="2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" name="Textplatzhalter 9">
            <a:extLst>
              <a:ext uri="{FF2B5EF4-FFF2-40B4-BE49-F238E27FC236}">
                <a16:creationId xmlns:a16="http://schemas.microsoft.com/office/drawing/2014/main" id="{7100C1D6-D8FD-C295-B940-EAD9FF2B8D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68701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4E685C-C74F-445F-B00B-1F6A54A9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F270CD-14BF-45AA-B1B5-7A55DC34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9">
            <a:extLst>
              <a:ext uri="{FF2B5EF4-FFF2-40B4-BE49-F238E27FC236}">
                <a16:creationId xmlns:a16="http://schemas.microsoft.com/office/drawing/2014/main" id="{F4054E4A-729C-4DBE-9043-5575B95D79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6246"/>
            <a:ext cx="10515599" cy="372929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EE2BE499-C959-42CB-941A-900C380B2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533"/>
            <a:ext cx="10515600" cy="383713"/>
          </a:xfrm>
        </p:spPr>
        <p:txBody>
          <a:bodyPr anchor="t">
            <a:noAutofit/>
          </a:bodyPr>
          <a:lstStyle>
            <a:lvl1pPr>
              <a:defRPr sz="2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" name="Textplatzhalter 9">
            <a:extLst>
              <a:ext uri="{FF2B5EF4-FFF2-40B4-BE49-F238E27FC236}">
                <a16:creationId xmlns:a16="http://schemas.microsoft.com/office/drawing/2014/main" id="{9A5554DE-5FBE-8277-3219-FB1AF9A97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70337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43EAB7-D213-4971-AD8F-88BE4DF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17BD4A-F1B9-450C-A969-3F423A62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extplatzhalter 9">
            <a:extLst>
              <a:ext uri="{FF2B5EF4-FFF2-40B4-BE49-F238E27FC236}">
                <a16:creationId xmlns:a16="http://schemas.microsoft.com/office/drawing/2014/main" id="{F4C36188-2E56-6210-791D-258F71D8D2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3100" y="6356350"/>
            <a:ext cx="4864110" cy="3556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9470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548673-BD9B-4390-87CF-16CA9632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592"/>
            <a:ext cx="10515600" cy="371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86A725-D31C-460E-B907-A9DFB3C5E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7000"/>
            <a:ext cx="10515600" cy="4779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B0B8C9-CAD4-44F4-B479-6C541A556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7494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0C21AE-365D-44E6-9C65-BBF94C28A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742" y="6356350"/>
            <a:ext cx="533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C00000"/>
                </a:solidFill>
                <a:latin typeface="Futura Bk BT" panose="020B0502020204020303" pitchFamily="34" charset="0"/>
                <a:cs typeface="Arial" panose="020B0604020202020204" pitchFamily="34" charset="0"/>
              </a:defRPr>
            </a:lvl1pPr>
          </a:lstStyle>
          <a:p>
            <a:fld id="{513BDA70-BF38-41BA-9F5E-104F96EE3A2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BBC652F-4256-E76F-BA73-8EED076FB6C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78" y="6260079"/>
            <a:ext cx="693627" cy="518994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51929F7-E78D-0539-28EE-CA9FB02239DB}"/>
              </a:ext>
            </a:extLst>
          </p:cNvPr>
          <p:cNvCxnSpPr/>
          <p:nvPr/>
        </p:nvCxnSpPr>
        <p:spPr>
          <a:xfrm>
            <a:off x="0" y="6176964"/>
            <a:ext cx="1219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68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6" r:id="rId3"/>
    <p:sldLayoutId id="2147483665" r:id="rId4"/>
    <p:sldLayoutId id="2147483668" r:id="rId5"/>
    <p:sldLayoutId id="2147483650" r:id="rId6"/>
    <p:sldLayoutId id="2147483652" r:id="rId7"/>
    <p:sldLayoutId id="2147483654" r:id="rId8"/>
    <p:sldLayoutId id="2147483655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C00000"/>
          </a:solidFill>
          <a:latin typeface="Futura Md BT" panose="020B0602020204020303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Futura Bk BT" panose="020B0502020204020303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jugendwerk.de/bundesjugendwerk/bundesgeschaeftsstelle" TargetMode="External"/><Relationship Id="rId2" Type="http://schemas.openxmlformats.org/officeDocument/2006/relationships/hyperlink" Target="https://www.bundesjugendwerk.de/bundesjugendwerk/bundesvorstand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ebesleben.de/fuer-alle/geschlechtsidentitaet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9A806-B154-A093-FF2E-F6C063D676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Bundeskonferenz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B06EB2-B1C6-C428-2363-69B23A569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</a:p>
        </p:txBody>
      </p:sp>
    </p:spTree>
    <p:extLst>
      <p:ext uri="{BB962C8B-B14F-4D97-AF65-F5344CB8AC3E}">
        <p14:creationId xmlns:p14="http://schemas.microsoft.com/office/powerpoint/2010/main" val="871681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870595" y="5744249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1049094" y="4848643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9174189">
            <a:off x="795565" y="4075558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437257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870595" y="5744249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1049094" y="4848643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2728173">
            <a:off x="9122127" y="4501845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483254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2728173">
            <a:off x="9122127" y="4501845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834050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2026545">
            <a:off x="8498537" y="4844435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0964445" y="4719173"/>
            <a:ext cx="937341" cy="126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046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3969096"/>
            <a:ext cx="937341" cy="12649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D7223E3-3576-5A52-27AC-AB075C4CAB00}"/>
              </a:ext>
            </a:extLst>
          </p:cNvPr>
          <p:cNvSpPr txBox="1"/>
          <p:nvPr/>
        </p:nvSpPr>
        <p:spPr>
          <a:xfrm>
            <a:off x="4906504" y="44427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195817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9245767">
            <a:off x="971448" y="4733575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3969096"/>
            <a:ext cx="937341" cy="12649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D7223E3-3576-5A52-27AC-AB075C4CAB00}"/>
              </a:ext>
            </a:extLst>
          </p:cNvPr>
          <p:cNvSpPr txBox="1"/>
          <p:nvPr/>
        </p:nvSpPr>
        <p:spPr>
          <a:xfrm>
            <a:off x="4906504" y="44427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080490F-07F7-59AC-E33C-AB4C3E85BD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111899" y="4835536"/>
            <a:ext cx="784928" cy="12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37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 und wirst auf deine Liste gesetzt.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53907" y="259847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5560D6-F1B1-DD8E-B68B-75F02CA18AD9}"/>
              </a:ext>
            </a:extLst>
          </p:cNvPr>
          <p:cNvSpPr txBox="1"/>
          <p:nvPr/>
        </p:nvSpPr>
        <p:spPr>
          <a:xfrm>
            <a:off x="2856701" y="307134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3969096"/>
            <a:ext cx="937341" cy="12649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D7223E3-3576-5A52-27AC-AB075C4CAB00}"/>
              </a:ext>
            </a:extLst>
          </p:cNvPr>
          <p:cNvSpPr txBox="1"/>
          <p:nvPr/>
        </p:nvSpPr>
        <p:spPr>
          <a:xfrm>
            <a:off x="4906504" y="44427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080490F-07F7-59AC-E33C-AB4C3E85BD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514086" y="3978338"/>
            <a:ext cx="784928" cy="1246454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0EA98DB-E8A8-3DA7-47AE-0700105471F2}"/>
              </a:ext>
            </a:extLst>
          </p:cNvPr>
          <p:cNvSpPr txBox="1"/>
          <p:nvPr/>
        </p:nvSpPr>
        <p:spPr>
          <a:xfrm>
            <a:off x="2972015" y="45045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183956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4. Die Listen erhalten abwechselnd Rederecht.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2579986"/>
            <a:ext cx="937341" cy="1264938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627328" y="3969096"/>
            <a:ext cx="937341" cy="12649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D7223E3-3576-5A52-27AC-AB075C4CAB00}"/>
              </a:ext>
            </a:extLst>
          </p:cNvPr>
          <p:cNvSpPr txBox="1"/>
          <p:nvPr/>
        </p:nvSpPr>
        <p:spPr>
          <a:xfrm>
            <a:off x="4906504" y="44427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080490F-07F7-59AC-E33C-AB4C3E85BD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601451" y="2510702"/>
            <a:ext cx="784928" cy="1246454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0EA98DB-E8A8-3DA7-47AE-0700105471F2}"/>
              </a:ext>
            </a:extLst>
          </p:cNvPr>
          <p:cNvSpPr txBox="1"/>
          <p:nvPr/>
        </p:nvSpPr>
        <p:spPr>
          <a:xfrm>
            <a:off x="3187961" y="30151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F91D0A49-E0C1-BE4A-7292-4263311D0267}"/>
              </a:ext>
            </a:extLst>
          </p:cNvPr>
          <p:cNvSpPr/>
          <p:nvPr/>
        </p:nvSpPr>
        <p:spPr>
          <a:xfrm>
            <a:off x="1123263" y="2116892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26DCF38D-AA55-0211-D21D-9C76129F65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514086" y="3978338"/>
            <a:ext cx="784928" cy="12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74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20742 0.1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78" y="5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0.00716 -0.213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4. Die Listen erhalten abwechselnd Rederecht.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54699" y="3938085"/>
            <a:ext cx="937341" cy="1264938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54700" y="2501460"/>
            <a:ext cx="937341" cy="126493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80490F-07F7-59AC-E33C-AB4C3E85BD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601451" y="2510702"/>
            <a:ext cx="784928" cy="1246454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0EA98DB-E8A8-3DA7-47AE-0700105471F2}"/>
              </a:ext>
            </a:extLst>
          </p:cNvPr>
          <p:cNvSpPr txBox="1"/>
          <p:nvPr/>
        </p:nvSpPr>
        <p:spPr>
          <a:xfrm>
            <a:off x="3187961" y="30151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0617ACD8-7C3E-18EC-093D-475BF50A77E5}"/>
              </a:ext>
            </a:extLst>
          </p:cNvPr>
          <p:cNvSpPr/>
          <p:nvPr/>
        </p:nvSpPr>
        <p:spPr>
          <a:xfrm>
            <a:off x="9725656" y="2528512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201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81481E-6 L -3.95833E-6 -0.2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0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31849 0.184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4" y="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4. Die Listen erhalten abwechselnd Rederecht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D87DD6-639C-6525-D2E6-5340537E675A}"/>
              </a:ext>
            </a:extLst>
          </p:cNvPr>
          <p:cNvSpPr txBox="1"/>
          <p:nvPr/>
        </p:nvSpPr>
        <p:spPr>
          <a:xfrm>
            <a:off x="4906504" y="3037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54700" y="2501460"/>
            <a:ext cx="937341" cy="126493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80490F-07F7-59AC-E33C-AB4C3E85BD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845663" y="3984198"/>
            <a:ext cx="784928" cy="1246454"/>
          </a:xfrm>
          <a:prstGeom prst="rect">
            <a:avLst/>
          </a:prstGeom>
        </p:spPr>
      </p:pic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0617ACD8-7C3E-18EC-093D-475BF50A77E5}"/>
              </a:ext>
            </a:extLst>
          </p:cNvPr>
          <p:cNvSpPr/>
          <p:nvPr/>
        </p:nvSpPr>
        <p:spPr>
          <a:xfrm>
            <a:off x="977648" y="2875929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601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Bundeskonferenz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es funktioniert:</a:t>
            </a:r>
            <a:br>
              <a:rPr lang="de-DE" dirty="0"/>
            </a:b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Du startest den Präsentationsmodus in PowerPoint und klickst durch die Folien.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Alternativ kannst du dir die Folien auch als PDF anschauen, einige Animationen funktionieren dann aber nicht.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21AD96-E336-3878-D066-2828683B78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2541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4. Die Listen erhalten abwechselnd Rederecht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952055" y="4469807"/>
            <a:ext cx="937341" cy="1264938"/>
          </a:xfrm>
          <a:prstGeom prst="rect">
            <a:avLst/>
          </a:prstGeom>
        </p:spPr>
      </p:pic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0617ACD8-7C3E-18EC-093D-475BF50A77E5}"/>
              </a:ext>
            </a:extLst>
          </p:cNvPr>
          <p:cNvSpPr/>
          <p:nvPr/>
        </p:nvSpPr>
        <p:spPr>
          <a:xfrm>
            <a:off x="10177632" y="3377071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512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5. Du kannst dich während der Debatte auf die Liste setzen.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952055" y="4469807"/>
            <a:ext cx="937341" cy="1264938"/>
          </a:xfrm>
          <a:prstGeom prst="rect">
            <a:avLst/>
          </a:prstGeom>
        </p:spPr>
      </p:pic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0617ACD8-7C3E-18EC-093D-475BF50A77E5}"/>
              </a:ext>
            </a:extLst>
          </p:cNvPr>
          <p:cNvSpPr/>
          <p:nvPr/>
        </p:nvSpPr>
        <p:spPr>
          <a:xfrm>
            <a:off x="10177632" y="3377071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6A95654-64BF-AE15-B027-4417A69691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7751330" y="4787732"/>
            <a:ext cx="937341" cy="1264938"/>
          </a:xfrm>
          <a:prstGeom prst="rect">
            <a:avLst/>
          </a:prstGeom>
        </p:spPr>
      </p:pic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2E1EF68E-46BA-780C-933B-6143C7D3E978}"/>
              </a:ext>
            </a:extLst>
          </p:cNvPr>
          <p:cNvSpPr/>
          <p:nvPr/>
        </p:nvSpPr>
        <p:spPr>
          <a:xfrm rot="13392650">
            <a:off x="6184550" y="4203556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028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5. Du kannst dich während der Debatte auf die Liste setzen.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9637E3-91E5-B2EC-B2CD-C8B09C7B5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952055" y="4469807"/>
            <a:ext cx="937341" cy="1264938"/>
          </a:xfrm>
          <a:prstGeom prst="rect">
            <a:avLst/>
          </a:prstGeom>
        </p:spPr>
      </p:pic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0617ACD8-7C3E-18EC-093D-475BF50A77E5}"/>
              </a:ext>
            </a:extLst>
          </p:cNvPr>
          <p:cNvSpPr/>
          <p:nvPr/>
        </p:nvSpPr>
        <p:spPr>
          <a:xfrm>
            <a:off x="10177632" y="3377071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6A95654-64BF-AE15-B027-4417A69691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315083" y="2575321"/>
            <a:ext cx="937341" cy="12649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735D3906-9354-7EBB-B4F2-6D6A26D33699}"/>
              </a:ext>
            </a:extLst>
          </p:cNvPr>
          <p:cNvSpPr txBox="1"/>
          <p:nvPr/>
        </p:nvSpPr>
        <p:spPr>
          <a:xfrm>
            <a:off x="4955689" y="302312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440523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6. Die Listen erhalten abwechselnd Rederecht.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Sprechblase: oval 15">
            <a:extLst>
              <a:ext uri="{FF2B5EF4-FFF2-40B4-BE49-F238E27FC236}">
                <a16:creationId xmlns:a16="http://schemas.microsoft.com/office/drawing/2014/main" id="{8FF6556D-E386-93F4-1B86-620E7031D180}"/>
              </a:ext>
            </a:extLst>
          </p:cNvPr>
          <p:cNvSpPr/>
          <p:nvPr/>
        </p:nvSpPr>
        <p:spPr>
          <a:xfrm>
            <a:off x="10319099" y="3508062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CA1829E6-B144-3BED-1A14-049FFF4B2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0319099" y="4704487"/>
            <a:ext cx="937341" cy="126493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0C4F831-72FC-B3CD-447F-B5FBAFF338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39248" y="2455077"/>
            <a:ext cx="784928" cy="124645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9E4E0A3-C392-7997-BD32-886E1D861F4F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1167591" y="4646205"/>
            <a:ext cx="784928" cy="1246454"/>
          </a:xfrm>
          <a:prstGeom prst="rect">
            <a:avLst/>
          </a:prstGeom>
        </p:spPr>
      </p:pic>
      <p:sp>
        <p:nvSpPr>
          <p:cNvPr id="20" name="Pfeil: nach rechts 19">
            <a:extLst>
              <a:ext uri="{FF2B5EF4-FFF2-40B4-BE49-F238E27FC236}">
                <a16:creationId xmlns:a16="http://schemas.microsoft.com/office/drawing/2014/main" id="{A604552F-99D5-008E-B0AB-DE6499E4F950}"/>
              </a:ext>
            </a:extLst>
          </p:cNvPr>
          <p:cNvSpPr/>
          <p:nvPr/>
        </p:nvSpPr>
        <p:spPr>
          <a:xfrm rot="19767275">
            <a:off x="1944070" y="4677475"/>
            <a:ext cx="1224811" cy="5319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527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6. Die Listen erhalten abwechselnd Rederecht.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Sprechblase: oval 15">
            <a:extLst>
              <a:ext uri="{FF2B5EF4-FFF2-40B4-BE49-F238E27FC236}">
                <a16:creationId xmlns:a16="http://schemas.microsoft.com/office/drawing/2014/main" id="{8FF6556D-E386-93F4-1B86-620E7031D180}"/>
              </a:ext>
            </a:extLst>
          </p:cNvPr>
          <p:cNvSpPr/>
          <p:nvPr/>
        </p:nvSpPr>
        <p:spPr>
          <a:xfrm>
            <a:off x="10319099" y="3508062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CA1829E6-B144-3BED-1A14-049FFF4B2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0319099" y="4704487"/>
            <a:ext cx="937341" cy="126493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0C4F831-72FC-B3CD-447F-B5FBAFF338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39248" y="2455077"/>
            <a:ext cx="784928" cy="124645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9E4E0A3-C392-7997-BD32-886E1D861F4F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39248" y="4098659"/>
            <a:ext cx="784928" cy="124645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D0EAFE6-C8A3-0C27-1E58-C73BDF2A63DF}"/>
              </a:ext>
            </a:extLst>
          </p:cNvPr>
          <p:cNvSpPr txBox="1"/>
          <p:nvPr/>
        </p:nvSpPr>
        <p:spPr>
          <a:xfrm>
            <a:off x="2963165" y="470382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360252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24544 0.27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79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Liste „leer“ ist, redet nur die andere Liste.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0C4F831-72FC-B3CD-447F-B5FBAFF338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82663" y="4488291"/>
            <a:ext cx="784928" cy="124645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9E4E0A3-C392-7997-BD32-886E1D861F4F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29115" y="2455077"/>
            <a:ext cx="784928" cy="1246454"/>
          </a:xfrm>
          <a:prstGeom prst="rect">
            <a:avLst/>
          </a:prstGeom>
        </p:spPr>
      </p:pic>
      <p:sp>
        <p:nvSpPr>
          <p:cNvPr id="13" name="Sprechblase: oval 12">
            <a:extLst>
              <a:ext uri="{FF2B5EF4-FFF2-40B4-BE49-F238E27FC236}">
                <a16:creationId xmlns:a16="http://schemas.microsoft.com/office/drawing/2014/main" id="{6565D2F2-AD1F-A0A4-E60F-1DA10AC4A9BA}"/>
              </a:ext>
            </a:extLst>
          </p:cNvPr>
          <p:cNvSpPr/>
          <p:nvPr/>
        </p:nvSpPr>
        <p:spPr>
          <a:xfrm>
            <a:off x="532756" y="3426407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2934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Liste „leer“ ist, redet nur die andere Liste.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16704" y="4488291"/>
            <a:ext cx="784928" cy="1246454"/>
          </a:xfrm>
          <a:prstGeom prst="rect">
            <a:avLst/>
          </a:prstGeom>
        </p:spPr>
      </p:pic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F75C1E29-AE1F-613C-2E57-3E3E0320DECC}"/>
              </a:ext>
            </a:extLst>
          </p:cNvPr>
          <p:cNvSpPr/>
          <p:nvPr/>
        </p:nvSpPr>
        <p:spPr>
          <a:xfrm>
            <a:off x="532756" y="3426407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882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Sobald auf der „leeren“ Liste wieder eine Person ist, wird diese vorgezogen.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560975" y="4488291"/>
            <a:ext cx="784928" cy="124645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0A41C1C-C186-029F-BD65-F1CA54457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7549495" y="4712644"/>
            <a:ext cx="937341" cy="1264938"/>
          </a:xfrm>
          <a:prstGeom prst="rect">
            <a:avLst/>
          </a:prstGeom>
        </p:spPr>
      </p:pic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6F3B4232-FE75-9DF3-04A8-FDAE3B239496}"/>
              </a:ext>
            </a:extLst>
          </p:cNvPr>
          <p:cNvSpPr/>
          <p:nvPr/>
        </p:nvSpPr>
        <p:spPr>
          <a:xfrm rot="13408257">
            <a:off x="6197182" y="4445858"/>
            <a:ext cx="1224811" cy="5319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5A4ED2F9-BC36-FD85-E5E7-AE7E23CD00B7}"/>
              </a:ext>
            </a:extLst>
          </p:cNvPr>
          <p:cNvSpPr/>
          <p:nvPr/>
        </p:nvSpPr>
        <p:spPr>
          <a:xfrm rot="18838288">
            <a:off x="1281483" y="4030476"/>
            <a:ext cx="1224811" cy="5319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322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6. Sobald auf der „leeren“ Liste wieder eine Person ist, wird diese vorgezogen.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E4E0A3-C392-7997-BD32-886E1D861F4F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29115" y="2455077"/>
            <a:ext cx="784928" cy="124645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0A41C1C-C186-029F-BD65-F1CA54457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359219" y="2595552"/>
            <a:ext cx="937341" cy="126493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A931B4D-232F-CE3D-8202-1C8274A6B4BA}"/>
              </a:ext>
            </a:extLst>
          </p:cNvPr>
          <p:cNvSpPr txBox="1"/>
          <p:nvPr/>
        </p:nvSpPr>
        <p:spPr>
          <a:xfrm>
            <a:off x="5046402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842779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6. Sobald auf der „leeren“ Liste wieder eine Person ist, wird diese vorgezogen.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E4E0A3-C392-7997-BD32-886E1D861F4F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29115" y="2455077"/>
            <a:ext cx="784928" cy="124645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0A41C1C-C186-029F-BD65-F1CA54457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0298111" y="4632386"/>
            <a:ext cx="937341" cy="1264938"/>
          </a:xfrm>
          <a:prstGeom prst="rect">
            <a:avLst/>
          </a:prstGeom>
        </p:spPr>
      </p:pic>
      <p:sp>
        <p:nvSpPr>
          <p:cNvPr id="16" name="Sprechblase: oval 15">
            <a:extLst>
              <a:ext uri="{FF2B5EF4-FFF2-40B4-BE49-F238E27FC236}">
                <a16:creationId xmlns:a16="http://schemas.microsoft.com/office/drawing/2014/main" id="{CB0BE61C-2566-EB14-6126-202D6DB1806F}"/>
              </a:ext>
            </a:extLst>
          </p:cNvPr>
          <p:cNvSpPr/>
          <p:nvPr/>
        </p:nvSpPr>
        <p:spPr>
          <a:xfrm>
            <a:off x="10351180" y="3435961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622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Bundeskonferenz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Du gibt bei </a:t>
            </a:r>
            <a:r>
              <a:rPr lang="de-DE" dirty="0" err="1"/>
              <a:t>Votes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selbst an, welcher Geschlechtsidentität du dich zugehörig fühlst. Eine Erklärung zum Tool </a:t>
            </a:r>
            <a:r>
              <a:rPr lang="de-DE" dirty="0" smtClean="0"/>
              <a:t>wird es unter anderem auf der Konferenz geben. </a:t>
            </a:r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  <a:p>
            <a:endParaRPr lang="de-DE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de-DE" dirty="0"/>
              <a:t>Die Geschlechtsidentität bezeichnet das Wissen und Empfinden eines Menschen über sein eigenes Geschlecht.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21AD96-E336-3878-D066-2828683B78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mc:AlternateContent xmlns:mc="http://schemas.openxmlformats.org/markup-compatibility/2006">
        <mc:Choice xmlns="" xmlns:p14="http://schemas.microsoft.com/office/powerpoint/2010/main" xmlns:aink="http://schemas.microsoft.com/office/drawing/2016/ink" Requires="p14 aink">
          <p:contentPart p14:bwMode="auto" r:id="rId2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CDE344B9-2A89-4F74-8272-CB9B787D96F9}"/>
                  </a:ext>
                </a:extLst>
              </p14:cNvPr>
              <p14:cNvContentPartPr/>
              <p14:nvPr/>
            </p14:nvContentPartPr>
            <p14:xfrm>
              <a:off x="2792770" y="4611694"/>
              <a:ext cx="360" cy="36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CDE344B9-2A89-4F74-8272-CB9B787D96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5130" y="4504054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897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6. Sobald auf der „leeren“ Liste wieder eine Person ist, wird diese vorgezogen.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581117" y="4554465"/>
            <a:ext cx="784928" cy="1246454"/>
          </a:xfrm>
          <a:prstGeom prst="rect">
            <a:avLst/>
          </a:prstGeom>
        </p:spPr>
      </p:pic>
      <p:sp>
        <p:nvSpPr>
          <p:cNvPr id="16" name="Sprechblase: oval 15">
            <a:extLst>
              <a:ext uri="{FF2B5EF4-FFF2-40B4-BE49-F238E27FC236}">
                <a16:creationId xmlns:a16="http://schemas.microsoft.com/office/drawing/2014/main" id="{CB0BE61C-2566-EB14-6126-202D6DB1806F}"/>
              </a:ext>
            </a:extLst>
          </p:cNvPr>
          <p:cNvSpPr/>
          <p:nvPr/>
        </p:nvSpPr>
        <p:spPr>
          <a:xfrm>
            <a:off x="727998" y="3492581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2007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Person noch nicht gesprochen hat, wird diese in ihrer Liste vorgezogen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FLINTA*-</a:t>
            </a:r>
            <a:r>
              <a:rPr lang="de-DE" b="1" dirty="0"/>
              <a:t>Liste</a:t>
            </a:r>
            <a:r>
              <a:rPr lang="de-DE" dirty="0"/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29115" y="2455077"/>
            <a:ext cx="784928" cy="12464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0838B47-9223-6BFE-090D-E939155210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47524" y="2455077"/>
            <a:ext cx="937341" cy="126493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4B172E9-083B-F30B-3ECF-8DAE3525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47524" y="4041318"/>
            <a:ext cx="937341" cy="126493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BB0A42C-9F36-864C-0B50-06889FB9C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81191" y="4004624"/>
            <a:ext cx="784928" cy="1246454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7401D976-A7D2-6579-AFD5-6248285BC044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83A309-D511-6812-8D4A-4FB2D4A13F19}"/>
              </a:ext>
            </a:extLst>
          </p:cNvPr>
          <p:cNvSpPr txBox="1"/>
          <p:nvPr/>
        </p:nvSpPr>
        <p:spPr>
          <a:xfrm>
            <a:off x="4955876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1F38526-FAC5-D3FE-E4F6-A5A344165352}"/>
              </a:ext>
            </a:extLst>
          </p:cNvPr>
          <p:cNvSpPr txBox="1"/>
          <p:nvPr/>
        </p:nvSpPr>
        <p:spPr>
          <a:xfrm>
            <a:off x="5021039" y="45427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78B3A69-2DC0-2393-224A-B5F7DA5B81E2}"/>
              </a:ext>
            </a:extLst>
          </p:cNvPr>
          <p:cNvSpPr txBox="1"/>
          <p:nvPr/>
        </p:nvSpPr>
        <p:spPr>
          <a:xfrm>
            <a:off x="2908059" y="45427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86823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0.36119 0.28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0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Person zum Tagesordnungspunkt/Antrag noch nicht gesprochen hat, wird diese in ihrer Liste vorgezogen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32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FLINTA*-</a:t>
            </a:r>
            <a:r>
              <a:rPr lang="de-DE" b="1" dirty="0"/>
              <a:t>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81191" y="2520678"/>
            <a:ext cx="784928" cy="12464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0838B47-9223-6BFE-090D-E939155210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829440" y="4856009"/>
            <a:ext cx="937341" cy="126493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4B172E9-083B-F30B-3ECF-8DAE3525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17117" y="2579986"/>
            <a:ext cx="937341" cy="126493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BB0A42C-9F36-864C-0B50-06889FB9C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81191" y="4004624"/>
            <a:ext cx="784928" cy="1246454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7401D976-A7D2-6579-AFD5-6248285BC044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83A309-D511-6812-8D4A-4FB2D4A13F19}"/>
              </a:ext>
            </a:extLst>
          </p:cNvPr>
          <p:cNvSpPr txBox="1"/>
          <p:nvPr/>
        </p:nvSpPr>
        <p:spPr>
          <a:xfrm>
            <a:off x="4955876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78B3A69-2DC0-2393-224A-B5F7DA5B81E2}"/>
              </a:ext>
            </a:extLst>
          </p:cNvPr>
          <p:cNvSpPr txBox="1"/>
          <p:nvPr/>
        </p:nvSpPr>
        <p:spPr>
          <a:xfrm>
            <a:off x="2908059" y="45427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379883AA-CE15-E2A7-C227-028DABADADA2}"/>
              </a:ext>
            </a:extLst>
          </p:cNvPr>
          <p:cNvSpPr/>
          <p:nvPr/>
        </p:nvSpPr>
        <p:spPr>
          <a:xfrm>
            <a:off x="10084482" y="3594770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209F5C7-6C19-BF05-FEA5-C640BEA346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511569" y="4672957"/>
            <a:ext cx="784928" cy="1246454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49B6B479-85D3-FB5F-01CA-51379694F109}"/>
              </a:ext>
            </a:extLst>
          </p:cNvPr>
          <p:cNvSpPr txBox="1"/>
          <p:nvPr/>
        </p:nvSpPr>
        <p:spPr>
          <a:xfrm>
            <a:off x="31963" y="4358048"/>
            <a:ext cx="198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noch nicht beteiligt</a:t>
            </a:r>
          </a:p>
        </p:txBody>
      </p:sp>
    </p:spTree>
    <p:extLst>
      <p:ext uri="{BB962C8B-B14F-4D97-AF65-F5344CB8AC3E}">
        <p14:creationId xmlns:p14="http://schemas.microsoft.com/office/powerpoint/2010/main" val="171461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Person zum Tagesordnungspunkt/Antrag noch nicht gesprochen hat, wird diese in ihrer Liste vorgezogen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FLINTA*-</a:t>
            </a:r>
            <a:r>
              <a:rPr lang="de-DE" b="1" dirty="0"/>
              <a:t>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81191" y="2520678"/>
            <a:ext cx="784928" cy="12464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0838B47-9223-6BFE-090D-E939155210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829440" y="4856009"/>
            <a:ext cx="937341" cy="126493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4B172E9-083B-F30B-3ECF-8DAE3525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17117" y="2579986"/>
            <a:ext cx="937341" cy="126493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BB0A42C-9F36-864C-0B50-06889FB9C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81191" y="4004624"/>
            <a:ext cx="784928" cy="1246454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7401D976-A7D2-6579-AFD5-6248285BC044}"/>
              </a:ext>
            </a:extLst>
          </p:cNvPr>
          <p:cNvSpPr txBox="1"/>
          <p:nvPr/>
        </p:nvSpPr>
        <p:spPr>
          <a:xfrm>
            <a:off x="2963165" y="28936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83A309-D511-6812-8D4A-4FB2D4A13F19}"/>
              </a:ext>
            </a:extLst>
          </p:cNvPr>
          <p:cNvSpPr txBox="1"/>
          <p:nvPr/>
        </p:nvSpPr>
        <p:spPr>
          <a:xfrm>
            <a:off x="4955876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78B3A69-2DC0-2393-224A-B5F7DA5B81E2}"/>
              </a:ext>
            </a:extLst>
          </p:cNvPr>
          <p:cNvSpPr txBox="1"/>
          <p:nvPr/>
        </p:nvSpPr>
        <p:spPr>
          <a:xfrm>
            <a:off x="2908059" y="45427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379883AA-CE15-E2A7-C227-028DABADADA2}"/>
              </a:ext>
            </a:extLst>
          </p:cNvPr>
          <p:cNvSpPr/>
          <p:nvPr/>
        </p:nvSpPr>
        <p:spPr>
          <a:xfrm>
            <a:off x="10084482" y="3594770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209F5C7-6C19-BF05-FEA5-C640BEA346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511569" y="4672957"/>
            <a:ext cx="784928" cy="1246454"/>
          </a:xfrm>
          <a:prstGeom prst="rect">
            <a:avLst/>
          </a:prstGeom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E68440-3128-42A3-399D-D8707384516F}"/>
              </a:ext>
            </a:extLst>
          </p:cNvPr>
          <p:cNvSpPr/>
          <p:nvPr/>
        </p:nvSpPr>
        <p:spPr>
          <a:xfrm rot="19625073">
            <a:off x="1347170" y="3533103"/>
            <a:ext cx="1224811" cy="5319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948439-2A17-E5A1-5449-FBFDBB8E5795}"/>
              </a:ext>
            </a:extLst>
          </p:cNvPr>
          <p:cNvSpPr txBox="1"/>
          <p:nvPr/>
        </p:nvSpPr>
        <p:spPr>
          <a:xfrm>
            <a:off x="3092575" y="543302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188483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20794 -0.3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-15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00286 0.161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80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Person zum Tagesordnungspunkt/Antrag noch nicht gesprochen hat, wird diese in ihrer Liste vorgezogen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34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367406" y="3509195"/>
            <a:ext cx="784928" cy="12464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0838B47-9223-6BFE-090D-E939155210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9829440" y="4856009"/>
            <a:ext cx="937341" cy="126493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4B172E9-083B-F30B-3ECF-8DAE3525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17117" y="2579986"/>
            <a:ext cx="937341" cy="126493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BB0A42C-9F36-864C-0B50-06889FB9C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467549" y="4874493"/>
            <a:ext cx="784928" cy="1246454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7401D976-A7D2-6579-AFD5-6248285BC044}"/>
              </a:ext>
            </a:extLst>
          </p:cNvPr>
          <p:cNvSpPr txBox="1"/>
          <p:nvPr/>
        </p:nvSpPr>
        <p:spPr>
          <a:xfrm>
            <a:off x="3041526" y="41021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83A309-D511-6812-8D4A-4FB2D4A13F19}"/>
              </a:ext>
            </a:extLst>
          </p:cNvPr>
          <p:cNvSpPr txBox="1"/>
          <p:nvPr/>
        </p:nvSpPr>
        <p:spPr>
          <a:xfrm>
            <a:off x="4955876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1F38526-FAC5-D3FE-E4F6-A5A344165352}"/>
              </a:ext>
            </a:extLst>
          </p:cNvPr>
          <p:cNvSpPr txBox="1"/>
          <p:nvPr/>
        </p:nvSpPr>
        <p:spPr>
          <a:xfrm>
            <a:off x="5021039" y="454271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78B3A69-2DC0-2393-224A-B5F7DA5B81E2}"/>
              </a:ext>
            </a:extLst>
          </p:cNvPr>
          <p:cNvSpPr txBox="1"/>
          <p:nvPr/>
        </p:nvSpPr>
        <p:spPr>
          <a:xfrm>
            <a:off x="3108155" y="525363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3.</a:t>
            </a:r>
          </a:p>
        </p:txBody>
      </p:sp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379883AA-CE15-E2A7-C227-028DABADADA2}"/>
              </a:ext>
            </a:extLst>
          </p:cNvPr>
          <p:cNvSpPr/>
          <p:nvPr/>
        </p:nvSpPr>
        <p:spPr>
          <a:xfrm>
            <a:off x="10084482" y="3594770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209F5C7-6C19-BF05-FEA5-C640BEA346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515455" y="2359970"/>
            <a:ext cx="784928" cy="1246454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6BF10332-806B-FC6D-EEF7-52D3DC57CE94}"/>
              </a:ext>
            </a:extLst>
          </p:cNvPr>
          <p:cNvSpPr txBox="1"/>
          <p:nvPr/>
        </p:nvSpPr>
        <p:spPr>
          <a:xfrm>
            <a:off x="3008012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49801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2608 0.35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47" y="178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01211 -0.167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" y="-81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0821 -0.199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7. Wenn eine Person zum Tagesordnungspunkt/Antrag noch nicht gesprochen hat, wird diese in ihrer Liste vorgezogen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35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906504" y="5734745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FLINTA*-</a:t>
            </a:r>
            <a:r>
              <a:rPr lang="de-DE" b="1" dirty="0"/>
              <a:t>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69F7018-86C1-1148-E062-B8370F7188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515455" y="2568305"/>
            <a:ext cx="784928" cy="124645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4B172E9-083B-F30B-3ECF-8DAE3525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5417117" y="2579986"/>
            <a:ext cx="937341" cy="126493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BB0A42C-9F36-864C-0B50-06889FB9C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3515455" y="3844924"/>
            <a:ext cx="784928" cy="1246454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7401D976-A7D2-6579-AFD5-6248285BC044}"/>
              </a:ext>
            </a:extLst>
          </p:cNvPr>
          <p:cNvSpPr txBox="1"/>
          <p:nvPr/>
        </p:nvSpPr>
        <p:spPr>
          <a:xfrm>
            <a:off x="3041526" y="41021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83A309-D511-6812-8D4A-4FB2D4A13F19}"/>
              </a:ext>
            </a:extLst>
          </p:cNvPr>
          <p:cNvSpPr txBox="1"/>
          <p:nvPr/>
        </p:nvSpPr>
        <p:spPr>
          <a:xfrm>
            <a:off x="4955876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12" name="Sprechblase: oval 11">
            <a:extLst>
              <a:ext uri="{FF2B5EF4-FFF2-40B4-BE49-F238E27FC236}">
                <a16:creationId xmlns:a16="http://schemas.microsoft.com/office/drawing/2014/main" id="{379883AA-CE15-E2A7-C227-028DABADADA2}"/>
              </a:ext>
            </a:extLst>
          </p:cNvPr>
          <p:cNvSpPr/>
          <p:nvPr/>
        </p:nvSpPr>
        <p:spPr>
          <a:xfrm>
            <a:off x="659110" y="3429000"/>
            <a:ext cx="1810519" cy="101703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209F5C7-6C19-BF05-FEA5-C640BEA346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499594" y="4672957"/>
            <a:ext cx="784928" cy="1246454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6BF10332-806B-FC6D-EEF7-52D3DC57CE94}"/>
              </a:ext>
            </a:extLst>
          </p:cNvPr>
          <p:cNvSpPr txBox="1"/>
          <p:nvPr/>
        </p:nvSpPr>
        <p:spPr>
          <a:xfrm>
            <a:off x="3008012" y="295923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997002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war es!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Solltest du Fragen haben, wende dich gerne an Mitglieder aus dem Bundesvorstand oder an die Bundesgeschäftsstelle.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Die Kontaktdaten findest du hier:</a:t>
            </a:r>
            <a:br>
              <a:rPr lang="de-DE" dirty="0"/>
            </a:br>
            <a:r>
              <a:rPr lang="de-DE" dirty="0">
                <a:hlinkClick r:id="rId2"/>
              </a:rPr>
              <a:t>https://www.bundesjugendwerk.de/bundesjugendwerk/bundesvorstand</a:t>
            </a:r>
            <a:endParaRPr lang="de-DE" dirty="0"/>
          </a:p>
          <a:p>
            <a:r>
              <a:rPr lang="de-DE" dirty="0">
                <a:hlinkClick r:id="rId3"/>
              </a:rPr>
              <a:t>https://www.bundesjugendwerk.de/bundesjugendwerk/bundesgeschaeftsstelle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36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21AD96-E336-3878-D066-2828683B78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288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8EFC5-B595-B0E0-43D1-4F8F985E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FLINTA*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D8241-C50B-C8CC-08DF-766ED11F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0" i="0" dirty="0">
                <a:effectLst/>
                <a:latin typeface="Futura Md BT" panose="020B0602020204020303"/>
              </a:rPr>
              <a:t>Durch </a:t>
            </a:r>
            <a:r>
              <a:rPr lang="de-DE" sz="2400" b="0" i="0" dirty="0" smtClean="0">
                <a:effectLst/>
                <a:latin typeface="Futura Md BT" panose="020B0602020204020303"/>
              </a:rPr>
              <a:t>die Abkürzung FLINTA</a:t>
            </a:r>
            <a:r>
              <a:rPr lang="de-DE" sz="2400" b="0" i="0" dirty="0">
                <a:effectLst/>
                <a:latin typeface="Futura Md BT" panose="020B0602020204020303"/>
              </a:rPr>
              <a:t>* sind Frauen*, Lesben, sowie Inter*, nicht-binäre und Trans* Personen, sowie Menschen, die sich ohne Geschlechtsidentität erleben (“agender”) bezeichnet.</a:t>
            </a:r>
          </a:p>
          <a:p>
            <a:r>
              <a:rPr lang="de-DE" sz="2400" b="0" dirty="0">
                <a:effectLst/>
                <a:latin typeface="Futura Md BT" panose="020B0602020204020303"/>
              </a:rPr>
              <a:t>Auch andere Selbstbezeichnungen von </a:t>
            </a:r>
            <a:r>
              <a:rPr lang="de-DE" sz="2400" b="0" dirty="0" smtClean="0">
                <a:effectLst/>
                <a:latin typeface="Futura Md BT" panose="020B0602020204020303"/>
              </a:rPr>
              <a:t>Menschen, </a:t>
            </a:r>
            <a:r>
              <a:rPr lang="de-DE" sz="2400" b="0" dirty="0">
                <a:effectLst/>
                <a:latin typeface="Futura Md BT" panose="020B0602020204020303"/>
              </a:rPr>
              <a:t>die sich nicht mit den gesellschaftlichen Kategorien männlich oder weiblich identifizieren, wie beispielsweise genderqueer, sind eingeschlossen.</a:t>
            </a:r>
            <a:br>
              <a:rPr lang="de-DE" sz="2400" b="0" dirty="0">
                <a:effectLst/>
                <a:latin typeface="Futura Md BT" panose="020B0602020204020303"/>
              </a:rPr>
            </a:br>
            <a:r>
              <a:rPr lang="de-DE" sz="2400" b="0" dirty="0">
                <a:effectLst/>
                <a:latin typeface="Futura Md BT" panose="020B0602020204020303"/>
              </a:rPr>
              <a:t/>
            </a:r>
            <a:br>
              <a:rPr lang="de-DE" sz="2400" b="0" dirty="0">
                <a:effectLst/>
                <a:latin typeface="Futura Md BT" panose="020B0602020204020303"/>
              </a:rPr>
            </a:br>
            <a:r>
              <a:rPr lang="de-DE" sz="2400" b="0" dirty="0">
                <a:effectLst/>
                <a:latin typeface="Futura Md BT" panose="020B0602020204020303"/>
              </a:rPr>
              <a:t>Die Selbstidentifikation ist ausschlaggebend, ob eine Person zur Gruppe der FLINTA* gehört.</a:t>
            </a:r>
            <a:endParaRPr lang="de-DE" sz="2400" dirty="0">
              <a:latin typeface="Futura Md BT" panose="020B0602020204020303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2AEEA9-94C2-4598-B508-1FC10FE7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478ACB-85D4-4124-FA14-3264EF4E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4C7606-5F45-9C09-705D-B0EF2DB332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CA49724-0111-2BE3-8392-99B7A0003F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188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8EFC5-B595-B0E0-43D1-4F8F985E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FLINTA*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D8241-C50B-C8CC-08DF-766ED11F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de-DE" sz="2400" i="0" dirty="0">
                <a:effectLst/>
                <a:latin typeface="Futura Md BT" panose="020B0602020204020303"/>
              </a:rPr>
              <a:t>Intergeschlechtliche oder </a:t>
            </a:r>
            <a:r>
              <a:rPr lang="de-DE" sz="2400" i="0" dirty="0" err="1">
                <a:effectLst/>
                <a:latin typeface="Futura Md BT" panose="020B0602020204020303"/>
              </a:rPr>
              <a:t>inter</a:t>
            </a:r>
            <a:r>
              <a:rPr lang="de-DE" sz="2400" i="0" dirty="0">
                <a:effectLst/>
                <a:latin typeface="Futura Md BT" panose="020B0602020204020303"/>
              </a:rPr>
              <a:t>* Personen haben Merkmale von männlichen und weiblichen Personen.</a:t>
            </a:r>
          </a:p>
          <a:p>
            <a:pPr algn="l"/>
            <a:endParaRPr lang="de-DE" sz="2400" i="0" dirty="0">
              <a:effectLst/>
              <a:latin typeface="Futura Md BT" panose="020B0602020204020303"/>
            </a:endParaRPr>
          </a:p>
          <a:p>
            <a:pPr algn="l"/>
            <a:r>
              <a:rPr lang="de-DE" sz="2400" i="0" dirty="0">
                <a:solidFill>
                  <a:srgbClr val="FF0000"/>
                </a:solidFill>
                <a:effectLst/>
                <a:latin typeface="Futura Md BT" panose="020B0602020204020303"/>
              </a:rPr>
              <a:t>Transgeschlechtlich </a:t>
            </a:r>
            <a:r>
              <a:rPr lang="de-DE" sz="2400" dirty="0">
                <a:solidFill>
                  <a:srgbClr val="FF0000"/>
                </a:solidFill>
                <a:latin typeface="Futura Md BT" panose="020B0602020204020303"/>
              </a:rPr>
              <a:t>oder </a:t>
            </a:r>
            <a:r>
              <a:rPr lang="de-DE" sz="2400" i="0" dirty="0" err="1">
                <a:effectLst/>
                <a:latin typeface="Futura Md BT" panose="020B0602020204020303"/>
              </a:rPr>
              <a:t>trans</a:t>
            </a:r>
            <a:r>
              <a:rPr lang="de-DE" sz="2400" i="0" dirty="0">
                <a:effectLst/>
                <a:latin typeface="Futura Md BT" panose="020B0602020204020303"/>
              </a:rPr>
              <a:t>* ist ein Oberbegriff, der verschiedene Menschen bezeichnet, die sich nicht mit dem ihnen bei der Geburt von außen zugewiesenen Geschlecht identifizieren.</a:t>
            </a:r>
          </a:p>
          <a:p>
            <a:pPr algn="l"/>
            <a:endParaRPr lang="de-DE" sz="2400" i="0" dirty="0">
              <a:effectLst/>
              <a:latin typeface="Futura Md BT" panose="020B0602020204020303"/>
            </a:endParaRPr>
          </a:p>
          <a:p>
            <a:pPr algn="l"/>
            <a:r>
              <a:rPr lang="de-DE" sz="2400" i="0" dirty="0">
                <a:effectLst/>
                <a:latin typeface="Futura Md BT" panose="020B0602020204020303"/>
              </a:rPr>
              <a:t>Nicht-binäre (Englisch "non-</a:t>
            </a:r>
            <a:r>
              <a:rPr lang="de-DE" sz="2400" i="0" dirty="0" err="1">
                <a:effectLst/>
                <a:latin typeface="Futura Md BT" panose="020B0602020204020303"/>
              </a:rPr>
              <a:t>binary</a:t>
            </a:r>
            <a:r>
              <a:rPr lang="de-DE" sz="2400" i="0" dirty="0">
                <a:effectLst/>
                <a:latin typeface="Futura Md BT" panose="020B0602020204020303"/>
              </a:rPr>
              <a:t>") Menschen haben eine Geschlechtsidentität, die weder-noch, also weder ganz/immer weiblich, noch ganz/immer männlich ist. Viele Nichtbinäre verstehen sich als trans* Menschen, manche aber auch nicht.</a:t>
            </a:r>
          </a:p>
          <a:p>
            <a:pPr algn="l"/>
            <a:r>
              <a:rPr lang="de-DE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/>
            </a:r>
            <a:br>
              <a:rPr lang="de-DE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2AEEA9-94C2-4598-B508-1FC10FE7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478ACB-85D4-4124-FA14-3264EF4E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4C7606-5F45-9C09-705D-B0EF2DB332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CA49724-0111-2BE3-8392-99B7A0003F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437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8EFC5-B595-B0E0-43D1-4F8F985E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FLINTA*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D8241-C50B-C8CC-08DF-766ED11F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de-DE" sz="2400" b="0" i="0" dirty="0">
                <a:solidFill>
                  <a:srgbClr val="1F1F1F"/>
                </a:solidFill>
                <a:effectLst/>
                <a:latin typeface="Futura Md BT" panose="020B0602020204020303"/>
              </a:rPr>
              <a:t>Agender ist ein anderes Wort für geschlechtslos. </a:t>
            </a:r>
            <a:r>
              <a:rPr lang="de-DE" sz="2400" b="0" i="0" dirty="0">
                <a:solidFill>
                  <a:srgbClr val="040C28"/>
                </a:solidFill>
                <a:effectLst/>
                <a:latin typeface="Futura Md BT" panose="020B0602020204020303"/>
              </a:rPr>
              <a:t>Menschen, die sich damit bezeichnen fühlen sich keinem Geschlecht zugehörig oder geschlechtsneutral</a:t>
            </a:r>
            <a:r>
              <a:rPr lang="de-DE" sz="2400" b="0" i="0" dirty="0">
                <a:solidFill>
                  <a:srgbClr val="1F1F1F"/>
                </a:solidFill>
                <a:effectLst/>
                <a:latin typeface="Futura Md BT" panose="020B0602020204020303"/>
              </a:rPr>
              <a:t>.</a:t>
            </a:r>
          </a:p>
          <a:p>
            <a:pPr algn="l"/>
            <a:endParaRPr lang="de-DE" sz="2400" b="0" i="0" dirty="0">
              <a:solidFill>
                <a:srgbClr val="1F1F1F"/>
              </a:solidFill>
              <a:effectLst/>
              <a:latin typeface="Futura Md BT" panose="020B0602020204020303"/>
            </a:endParaRPr>
          </a:p>
          <a:p>
            <a:pPr algn="l"/>
            <a:r>
              <a:rPr lang="de-DE" sz="2400" b="0" i="0" dirty="0">
                <a:solidFill>
                  <a:srgbClr val="000000"/>
                </a:solidFill>
                <a:effectLst/>
                <a:latin typeface="Futura Md BT" panose="020B0602020204020303"/>
              </a:rPr>
              <a:t>Kurz und knapp bedeutet </a:t>
            </a:r>
            <a:r>
              <a:rPr lang="de-DE" sz="2400" b="0" i="0" dirty="0" err="1" smtClean="0">
                <a:solidFill>
                  <a:srgbClr val="000000"/>
                </a:solidFill>
                <a:effectLst/>
                <a:latin typeface="Futura Md BT" panose="020B0602020204020303"/>
              </a:rPr>
              <a:t>cis</a:t>
            </a:r>
            <a:r>
              <a:rPr lang="de-DE" sz="2400" b="0" i="0" dirty="0" smtClean="0">
                <a:solidFill>
                  <a:srgbClr val="000000"/>
                </a:solidFill>
                <a:effectLst/>
                <a:latin typeface="Futura Md BT" panose="020B0602020204020303"/>
              </a:rPr>
              <a:t>,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Futura Md BT" panose="020B0602020204020303"/>
              </a:rPr>
              <a:t>dass man sich mit dem von außen zugeschriebenen Geschlecht identifiziert. Wirst du beispielsweise als Mann wahrgenommen und siehst dich auch selbst so, dann bist du cis*, vorausgesetzt du identifizierst dich nicht als trans*.</a:t>
            </a:r>
          </a:p>
          <a:p>
            <a:pPr algn="l"/>
            <a:endParaRPr lang="de-DE" sz="2400" dirty="0">
              <a:solidFill>
                <a:srgbClr val="000000"/>
              </a:solidFill>
              <a:latin typeface="Futura Md BT" panose="020B0602020204020303"/>
            </a:endParaRPr>
          </a:p>
          <a:p>
            <a:pPr algn="l"/>
            <a:r>
              <a:rPr lang="de-DE" sz="2400" dirty="0">
                <a:solidFill>
                  <a:srgbClr val="000000"/>
                </a:solidFill>
                <a:latin typeface="Futura Md BT" panose="020B0602020204020303"/>
              </a:rPr>
              <a:t>Du hast etwas nicht verstanden? Du hast weitere Fragen? </a:t>
            </a:r>
            <a:br>
              <a:rPr lang="de-DE" sz="2400" dirty="0">
                <a:solidFill>
                  <a:srgbClr val="000000"/>
                </a:solidFill>
                <a:latin typeface="Futura Md BT" panose="020B0602020204020303"/>
              </a:rPr>
            </a:br>
            <a:r>
              <a:rPr lang="de-DE" sz="2400" dirty="0">
                <a:solidFill>
                  <a:srgbClr val="000000"/>
                </a:solidFill>
                <a:latin typeface="Futura Md BT" panose="020B0602020204020303"/>
              </a:rPr>
              <a:t>Mehr Infos findest du unter anderem hier: </a:t>
            </a:r>
            <a:r>
              <a:rPr lang="de-DE" sz="2400" dirty="0">
                <a:solidFill>
                  <a:srgbClr val="000000"/>
                </a:solidFill>
                <a:latin typeface="Futura Md BT" panose="020B0602020204020303"/>
                <a:hlinkClick r:id="rId2"/>
              </a:rPr>
              <a:t>https://www.liebesleben.de/fuer-alle/geschlechtsidentitaet/</a:t>
            </a:r>
            <a:endParaRPr lang="de-DE" sz="2400" dirty="0">
              <a:solidFill>
                <a:srgbClr val="000000"/>
              </a:solidFill>
              <a:latin typeface="Futura Md BT" panose="020B0602020204020303"/>
            </a:endParaRPr>
          </a:p>
          <a:p>
            <a:pPr algn="l"/>
            <a:r>
              <a:rPr lang="de-DE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/>
            </a:r>
            <a:br>
              <a:rPr lang="de-DE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2AEEA9-94C2-4598-B508-1FC10FE7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478ACB-85D4-4124-FA14-3264EF4E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4C7606-5F45-9C09-705D-B0EF2DB332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CA49724-0111-2BE3-8392-99B7A0003F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147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Bundeskonferenz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2. Du wirst einer Liste zugeteilt.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870595" y="5744249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FLINTA*-</a:t>
            </a:r>
            <a:r>
              <a:rPr lang="de-DE" b="1" dirty="0"/>
              <a:t>Liste</a:t>
            </a:r>
            <a:r>
              <a:rPr lang="de-DE" dirty="0"/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645" y="2439315"/>
            <a:ext cx="937341" cy="1493649"/>
          </a:xfrm>
          <a:prstGeom prst="rect">
            <a:avLst/>
          </a:prstGeom>
        </p:spPr>
      </p:pic>
      <p:pic>
        <p:nvPicPr>
          <p:cNvPr id="26" name="Inhaltsplatzhalter 25">
            <a:extLst>
              <a:ext uri="{FF2B5EF4-FFF2-40B4-BE49-F238E27FC236}">
                <a16:creationId xmlns:a16="http://schemas.microsoft.com/office/drawing/2014/main" id="{31A7B7FD-CDDF-16CF-7FBB-19E684707AF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887" y="4054847"/>
            <a:ext cx="754444" cy="1578176"/>
          </a:xfr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CE7E6C52-78BE-8928-628D-378DB586A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48" y="3204071"/>
            <a:ext cx="632515" cy="1447925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E20EDE8-F1D6-2599-2874-AD46167250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720" y="4112352"/>
            <a:ext cx="693480" cy="1463167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07" y="2865898"/>
            <a:ext cx="784928" cy="1508891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38D9269-A3E2-8295-5D7F-50CC48EC2C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265" y="2419143"/>
            <a:ext cx="762066" cy="1508891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D27C7893-618F-5A2D-6A75-995E5B0ACC0D}"/>
              </a:ext>
            </a:extLst>
          </p:cNvPr>
          <p:cNvSpPr txBox="1"/>
          <p:nvPr/>
        </p:nvSpPr>
        <p:spPr>
          <a:xfrm>
            <a:off x="8299639" y="5597242"/>
            <a:ext cx="39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Awareness-Hinweis:</a:t>
            </a:r>
            <a:br>
              <a:rPr lang="de-DE" sz="1100" dirty="0"/>
            </a:br>
            <a:r>
              <a:rPr lang="de-DE" sz="1100" dirty="0"/>
              <a:t>Die unter den Piktogrammen geschriebenen Wörter, bezeichnen keine Personen, sondern Personengruppen.</a:t>
            </a:r>
          </a:p>
        </p:txBody>
      </p:sp>
    </p:spTree>
    <p:extLst>
      <p:ext uri="{BB962C8B-B14F-4D97-AF65-F5344CB8AC3E}">
        <p14:creationId xmlns:p14="http://schemas.microsoft.com/office/powerpoint/2010/main" val="720482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2. Du wirst einer Liste zugeteilt.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870595" y="5744249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4881645" y="2439316"/>
            <a:ext cx="937341" cy="1264938"/>
          </a:xfrm>
          <a:prstGeom prst="rect">
            <a:avLst/>
          </a:prstGeom>
        </p:spPr>
      </p:pic>
      <p:pic>
        <p:nvPicPr>
          <p:cNvPr id="26" name="Inhaltsplatzhalter 25">
            <a:extLst>
              <a:ext uri="{FF2B5EF4-FFF2-40B4-BE49-F238E27FC236}">
                <a16:creationId xmlns:a16="http://schemas.microsoft.com/office/drawing/2014/main" id="{31A7B7FD-CDDF-16CF-7FBB-19E684707AF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70"/>
          <a:stretch/>
        </p:blipFill>
        <p:spPr>
          <a:xfrm>
            <a:off x="6153887" y="4054847"/>
            <a:ext cx="754444" cy="1285111"/>
          </a:xfr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CE7E6C52-78BE-8928-628D-378DB586A2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277" r="1" b="11244"/>
          <a:stretch/>
        </p:blipFill>
        <p:spPr>
          <a:xfrm>
            <a:off x="6971020" y="3204072"/>
            <a:ext cx="754443" cy="1285112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E20EDE8-F1D6-2599-2874-AD461672509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10" b="16099"/>
          <a:stretch/>
        </p:blipFill>
        <p:spPr>
          <a:xfrm>
            <a:off x="5036720" y="4112353"/>
            <a:ext cx="664284" cy="1227606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2178907" y="2865899"/>
            <a:ext cx="784928" cy="1246454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38D9269-A3E2-8295-5D7F-50CC48EC2C6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31"/>
          <a:stretch/>
        </p:blipFill>
        <p:spPr>
          <a:xfrm>
            <a:off x="6146265" y="2419143"/>
            <a:ext cx="762066" cy="128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86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5A846-A363-6BE6-4893-40F7458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Redeliste einfach erklärt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FEF45-940B-0852-3150-26F9CA9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Du kannst dich über </a:t>
            </a:r>
            <a:r>
              <a:rPr lang="de-DE" dirty="0" err="1"/>
              <a:t>Vote‘s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melden.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2FCFC-762D-BAC3-77BC-E498DD4F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3AB91-A980-4B5A-9C15-424BB8E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DA70-BF38-41BA-9F5E-104F96EE3A28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587BABF-C11B-DB03-81B0-6F9D4FBCC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Minuszeichen 7">
            <a:extLst>
              <a:ext uri="{FF2B5EF4-FFF2-40B4-BE49-F238E27FC236}">
                <a16:creationId xmlns:a16="http://schemas.microsoft.com/office/drawing/2014/main" id="{4FB6BE27-66E7-3FF4-2C09-825880B11887}"/>
              </a:ext>
            </a:extLst>
          </p:cNvPr>
          <p:cNvSpPr/>
          <p:nvPr/>
        </p:nvSpPr>
        <p:spPr>
          <a:xfrm rot="5400000" flipV="1">
            <a:off x="2437180" y="3617636"/>
            <a:ext cx="4450676" cy="847365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A54C50-2B9F-7AD2-4581-92E575CF28A8}"/>
              </a:ext>
            </a:extLst>
          </p:cNvPr>
          <p:cNvSpPr txBox="1"/>
          <p:nvPr/>
        </p:nvSpPr>
        <p:spPr>
          <a:xfrm>
            <a:off x="4870595" y="5744249"/>
            <a:ext cx="151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FLINTA*-Liste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DF39953-ACB7-F350-95DC-6AF004FC3927}"/>
              </a:ext>
            </a:extLst>
          </p:cNvPr>
          <p:cNvSpPr txBox="1"/>
          <p:nvPr/>
        </p:nvSpPr>
        <p:spPr>
          <a:xfrm>
            <a:off x="1893889" y="5712658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cis-Mann-Liste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9DF018D3-20F7-9D9A-6638-113C5AEB3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2"/>
          <a:stretch/>
        </p:blipFill>
        <p:spPr>
          <a:xfrm>
            <a:off x="11049094" y="4848643"/>
            <a:ext cx="937341" cy="1264938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0BAE43E-A75D-79A5-D9C9-455CFB491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>
          <a:xfrm>
            <a:off x="198787" y="4739390"/>
            <a:ext cx="784928" cy="1246454"/>
          </a:xfrm>
          <a:prstGeom prst="rect">
            <a:avLst/>
          </a:prstGeom>
        </p:spPr>
      </p:pic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1200E133-E022-2E3E-4DE4-E44DDEBD7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404CB41-FDA3-AA77-E772-BF61B3A9EC01}"/>
              </a:ext>
            </a:extLst>
          </p:cNvPr>
          <p:cNvSpPr/>
          <p:nvPr/>
        </p:nvSpPr>
        <p:spPr>
          <a:xfrm rot="19174189">
            <a:off x="795565" y="4075558"/>
            <a:ext cx="1733806" cy="69359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550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000">
        <p159:morph option="byObject"/>
      </p:transition>
    </mc:Choice>
    <mc:Fallback xmlns="">
      <p:transition spd="slow" advTm="15000">
        <p:fade/>
      </p:transition>
    </mc:Fallback>
  </mc:AlternateContent>
</p:sld>
</file>

<file path=ppt/theme/theme1.xml><?xml version="1.0" encoding="utf-8"?>
<a:theme xmlns:a="http://schemas.openxmlformats.org/drawingml/2006/main" name="Bundesjugendwe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ndesjugendwerk" id="{6A58542C-F74E-4743-B22F-01754A4C8104}" vid="{083CD118-866A-4511-96B9-9719FC7141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Bundesjugendwerk</Template>
  <TotalTime>0</TotalTime>
  <Words>1170</Words>
  <Application>Microsoft Office PowerPoint</Application>
  <PresentationFormat>Breitbild</PresentationFormat>
  <Paragraphs>234</Paragraphs>
  <Slides>36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3" baseType="lpstr">
      <vt:lpstr>Arial</vt:lpstr>
      <vt:lpstr>Arial</vt:lpstr>
      <vt:lpstr>Calibri</vt:lpstr>
      <vt:lpstr>Futura Bk BT</vt:lpstr>
      <vt:lpstr>Futura Md BT</vt:lpstr>
      <vt:lpstr>Symbol</vt:lpstr>
      <vt:lpstr>Bundesjugendwerk</vt:lpstr>
      <vt:lpstr>Bundeskonferenz</vt:lpstr>
      <vt:lpstr>Bundeskonferenz 2024</vt:lpstr>
      <vt:lpstr>Bundeskonferenz 2024</vt:lpstr>
      <vt:lpstr>Was bedeutet FLINTA*</vt:lpstr>
      <vt:lpstr>Was bedeutet FLINTA*</vt:lpstr>
      <vt:lpstr>Was bedeutet FLINTA*</vt:lpstr>
      <vt:lpstr>Bundeskonferenz 2024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Redeliste einfach erklärt </vt:lpstr>
      <vt:lpstr>Das war es!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Falko Schmidt</dc:creator>
  <cp:lastModifiedBy>Larissa Freudenberger</cp:lastModifiedBy>
  <cp:revision>14</cp:revision>
  <dcterms:created xsi:type="dcterms:W3CDTF">2022-10-22T14:25:25Z</dcterms:created>
  <dcterms:modified xsi:type="dcterms:W3CDTF">2024-04-05T07:21:09Z</dcterms:modified>
</cp:coreProperties>
</file>